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1" r:id="rId2"/>
    <p:sldMasterId id="2147483674" r:id="rId3"/>
  </p:sldMasterIdLst>
  <p:notesMasterIdLst>
    <p:notesMasterId r:id="rId82"/>
  </p:notesMasterIdLst>
  <p:handoutMasterIdLst>
    <p:handoutMasterId r:id="rId83"/>
  </p:handoutMasterIdLst>
  <p:sldIdLst>
    <p:sldId id="256" r:id="rId4"/>
    <p:sldId id="354" r:id="rId5"/>
    <p:sldId id="257" r:id="rId6"/>
    <p:sldId id="279" r:id="rId7"/>
    <p:sldId id="258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4" r:id="rId30"/>
    <p:sldId id="305" r:id="rId31"/>
    <p:sldId id="306" r:id="rId32"/>
    <p:sldId id="301" r:id="rId33"/>
    <p:sldId id="302" r:id="rId34"/>
    <p:sldId id="303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31" r:id="rId58"/>
    <p:sldId id="332" r:id="rId59"/>
    <p:sldId id="333" r:id="rId60"/>
    <p:sldId id="334" r:id="rId61"/>
    <p:sldId id="335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52" r:id="rId79"/>
    <p:sldId id="353" r:id="rId80"/>
    <p:sldId id="277" r:id="rId81"/>
  </p:sldIdLst>
  <p:sldSz cx="12192000" cy="6858000"/>
  <p:notesSz cx="6808788" cy="9940925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14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5116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43AF6-AA9E-4EC4-8C55-70B8576CDA46}" type="datetimeFigureOut">
              <a:rPr lang="es-ES" smtClean="0"/>
              <a:t>25/04/2022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944245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56038" y="9442450"/>
            <a:ext cx="2951162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1FF8E-DA71-4E93-8FB9-8BF6E33194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54677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s-ES" sz="4400" b="0" strike="noStrike" spc="-1">
                <a:latin typeface="Arial"/>
              </a:rPr>
              <a:t>Pulse para desplazar la diapositiva</a:t>
            </a: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ES" sz="2000" b="0" strike="noStrike" spc="-1">
                <a:latin typeface="Arial"/>
              </a:rPr>
              <a:t>Pulse para editar el formato de las notas</a:t>
            </a:r>
          </a:p>
        </p:txBody>
      </p:sp>
      <p:sp>
        <p:nvSpPr>
          <p:cNvPr id="12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ES" sz="1400" b="0" strike="noStrike" spc="-1">
                <a:latin typeface="Times New Roman"/>
              </a:rPr>
              <a:t>&lt;cabecera&gt;</a:t>
            </a:r>
          </a:p>
        </p:txBody>
      </p:sp>
      <p:sp>
        <p:nvSpPr>
          <p:cNvPr id="12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s-ES" sz="1400" b="0" strike="noStrike" spc="-1">
                <a:latin typeface="Times New Roman"/>
              </a:rPr>
              <a:t>&lt;fecha/hora&gt;</a:t>
            </a:r>
          </a:p>
        </p:txBody>
      </p:sp>
      <p:sp>
        <p:nvSpPr>
          <p:cNvPr id="12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s-ES" sz="1400" b="0" strike="noStrike" spc="-1">
                <a:latin typeface="Times New Roman"/>
              </a:rPr>
              <a:t>&lt;pie de página&gt;</a:t>
            </a:r>
          </a:p>
        </p:txBody>
      </p:sp>
      <p:sp>
        <p:nvSpPr>
          <p:cNvPr id="12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DADD6F0D-86C3-44E5-82C5-B23E740A50D1}" type="slidenum">
              <a:rPr lang="es-ES" sz="1400" b="0" strike="noStrike" spc="-1">
                <a:latin typeface="Times New Roman"/>
              </a:rPr>
              <a:t>‹Nº›</a:t>
            </a:fld>
            <a:endParaRPr lang="es-E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921487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s-ES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7"/>
          <p:cNvPicPr/>
          <p:nvPr/>
        </p:nvPicPr>
        <p:blipFill>
          <a:blip r:embed="rId14"/>
          <a:stretch/>
        </p:blipFill>
        <p:spPr>
          <a:xfrm>
            <a:off x="9489600" y="6311880"/>
            <a:ext cx="2433600" cy="408960"/>
          </a:xfrm>
          <a:prstGeom prst="rect">
            <a:avLst/>
          </a:prstGeom>
          <a:ln>
            <a:noFill/>
          </a:ln>
        </p:spPr>
      </p:pic>
      <p:pic>
        <p:nvPicPr>
          <p:cNvPr id="39" name="Imagen 6"/>
          <p:cNvPicPr/>
          <p:nvPr/>
        </p:nvPicPr>
        <p:blipFill>
          <a:blip r:embed="rId15"/>
          <a:stretch/>
        </p:blipFill>
        <p:spPr>
          <a:xfrm>
            <a:off x="10907640" y="6012000"/>
            <a:ext cx="1065960" cy="68364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s-ES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n 7"/>
          <p:cNvPicPr/>
          <p:nvPr/>
        </p:nvPicPr>
        <p:blipFill>
          <a:blip r:embed="rId14"/>
          <a:stretch/>
        </p:blipFill>
        <p:spPr>
          <a:xfrm>
            <a:off x="9489600" y="6311880"/>
            <a:ext cx="2433600" cy="408960"/>
          </a:xfrm>
          <a:prstGeom prst="rect">
            <a:avLst/>
          </a:prstGeom>
          <a:ln>
            <a:noFill/>
          </a:ln>
        </p:spPr>
      </p:pic>
      <p:pic>
        <p:nvPicPr>
          <p:cNvPr id="79" name="Imagen 6"/>
          <p:cNvPicPr/>
          <p:nvPr/>
        </p:nvPicPr>
        <p:blipFill>
          <a:blip r:embed="rId15"/>
          <a:stretch/>
        </p:blipFill>
        <p:spPr>
          <a:xfrm>
            <a:off x="10907640" y="6012000"/>
            <a:ext cx="1065960" cy="683640"/>
          </a:xfrm>
          <a:prstGeom prst="rect">
            <a:avLst/>
          </a:prstGeom>
          <a:ln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s-ES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7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7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8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8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8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hyperlink" Target="http://fundacionesplai.org/" TargetMode="External"/><Relationship Id="rId7" Type="http://schemas.openxmlformats.org/officeDocument/2006/relationships/hyperlink" Target="https://twitter.com/fundacionesplai" TargetMode="External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jpeg"/><Relationship Id="rId5" Type="http://schemas.openxmlformats.org/officeDocument/2006/relationships/hyperlink" Target="https://www.facebook.com/FundacionEsplai/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84.jpeg"/><Relationship Id="rId9" Type="http://schemas.openxmlformats.org/officeDocument/2006/relationships/image" Target="../media/image8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11 Imagen"/>
          <p:cNvPicPr/>
          <p:nvPr/>
        </p:nvPicPr>
        <p:blipFill>
          <a:blip r:embed="rId2"/>
          <a:stretch/>
        </p:blipFill>
        <p:spPr>
          <a:xfrm>
            <a:off x="2006640" y="883440"/>
            <a:ext cx="8178120" cy="509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err="1" smtClean="0">
                <a:solidFill>
                  <a:srgbClr val="5C2D91"/>
                </a:solidFill>
                <a:latin typeface="Calibri Light"/>
              </a:rPr>
              <a:t>Tables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Show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tables</a:t>
            </a:r>
            <a:endParaRPr lang="es-ES" sz="4400" b="1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</a:t>
            </a:fld>
            <a:endParaRPr lang="es-E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556792"/>
            <a:ext cx="10381371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6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err="1" smtClean="0">
                <a:solidFill>
                  <a:srgbClr val="5C2D91"/>
                </a:solidFill>
                <a:latin typeface="Calibri Light"/>
              </a:rPr>
              <a:t>Tables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create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table</a:t>
            </a:r>
            <a:endParaRPr lang="es-ES" sz="4400" b="1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11</a:t>
            </a:fld>
            <a:endParaRPr lang="es-E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412776"/>
            <a:ext cx="9455526" cy="4662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1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err="1" smtClean="0">
                <a:solidFill>
                  <a:srgbClr val="5C2D91"/>
                </a:solidFill>
                <a:latin typeface="Calibri Light"/>
              </a:rPr>
              <a:t>Tables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create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table</a:t>
            </a:r>
            <a:endParaRPr lang="es-ES" sz="4400" b="1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12</a:t>
            </a:fld>
            <a:endParaRPr lang="es-E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79" y="1556792"/>
            <a:ext cx="10752739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err="1" smtClean="0">
                <a:solidFill>
                  <a:srgbClr val="5C2D91"/>
                </a:solidFill>
                <a:latin typeface="Calibri Light"/>
              </a:rPr>
              <a:t>Tables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describe</a:t>
            </a:r>
            <a:endParaRPr lang="es-ES" sz="4400" b="1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13</a:t>
            </a:fld>
            <a:endParaRPr lang="es-E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484784"/>
            <a:ext cx="9001000" cy="463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9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err="1" smtClean="0">
                <a:solidFill>
                  <a:srgbClr val="5C2D91"/>
                </a:solidFill>
                <a:latin typeface="Calibri Light"/>
              </a:rPr>
              <a:t>Tables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Drop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table</a:t>
            </a:r>
            <a:endParaRPr lang="es-ES" sz="4400" b="1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14</a:t>
            </a:fld>
            <a:endParaRPr lang="es-E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56" y="1484784"/>
            <a:ext cx="8590484" cy="4555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3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Registros</a:t>
            </a:r>
            <a:endParaRPr lang="es-ES" sz="4400" b="1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15</a:t>
            </a:fld>
            <a:endParaRPr lang="es-E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844824"/>
            <a:ext cx="10521563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1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Registros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insert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into</a:t>
            </a:r>
            <a:endParaRPr lang="es-ES" sz="4400" b="1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16</a:t>
            </a:fld>
            <a:endParaRPr lang="es-E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772816"/>
            <a:ext cx="10311328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3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Registros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insert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into</a:t>
            </a:r>
            <a:endParaRPr lang="es-ES" sz="4400" b="1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17</a:t>
            </a:fld>
            <a:endParaRPr lang="es-E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556792"/>
            <a:ext cx="9925183" cy="4333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9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Campos.</a:t>
            </a:r>
            <a:endParaRPr lang="es-ES" sz="4400" b="1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18</a:t>
            </a:fld>
            <a:endParaRPr lang="es-E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565218"/>
            <a:ext cx="5021932" cy="454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388" y="1929046"/>
            <a:ext cx="5330180" cy="3821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5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Campos.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Varchar</a:t>
            </a:r>
            <a:endParaRPr lang="es-ES" sz="4400" b="1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19</a:t>
            </a:fld>
            <a:endParaRPr lang="es-E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73" y="1556792"/>
            <a:ext cx="9769998" cy="4261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7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OME - Inditex Care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HOME - Inditex Care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700808"/>
            <a:ext cx="6120680" cy="244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6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C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ampos.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Integer</a:t>
            </a:r>
            <a:endParaRPr lang="es-ES" sz="4400" b="1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20</a:t>
            </a:fld>
            <a:endParaRPr lang="es-E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79" y="1772816"/>
            <a:ext cx="10711189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3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C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ampos.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Float</a:t>
            </a:r>
            <a:endParaRPr lang="es-ES" sz="4400" b="1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21</a:t>
            </a:fld>
            <a:endParaRPr lang="es-E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37" y="1844824"/>
            <a:ext cx="10258103" cy="1986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3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Campos.</a:t>
            </a:r>
            <a:r>
              <a:rPr lang="es-ES" sz="4400" spc="-1" dirty="0">
                <a:solidFill>
                  <a:srgbClr val="5C2D91"/>
                </a:solidFill>
                <a:latin typeface="Calibri Light"/>
              </a:rPr>
              <a:t> tipo de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datos</a:t>
            </a:r>
            <a:endParaRPr lang="es-ES" sz="4400" b="1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22</a:t>
            </a:fld>
            <a:endParaRPr lang="es-E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26" y="1689840"/>
            <a:ext cx="10817543" cy="310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1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Campos.</a:t>
            </a:r>
            <a:r>
              <a:rPr lang="es-ES" sz="4400" spc="-1" dirty="0">
                <a:solidFill>
                  <a:srgbClr val="5C2D91"/>
                </a:solidFill>
                <a:latin typeface="Calibri Light"/>
              </a:rPr>
              <a:t> tipo de datos</a:t>
            </a:r>
            <a:endParaRPr lang="es-ES" sz="4400" b="1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23</a:t>
            </a:fld>
            <a:endParaRPr lang="es-E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51" y="1689840"/>
            <a:ext cx="9904512" cy="43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2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Campos.</a:t>
            </a:r>
            <a:r>
              <a:rPr lang="es-ES" sz="4400" spc="-1" dirty="0">
                <a:solidFill>
                  <a:srgbClr val="5C2D91"/>
                </a:solidFill>
                <a:latin typeface="Calibri Light"/>
              </a:rPr>
              <a:t> tipo de datos</a:t>
            </a:r>
            <a:endParaRPr lang="es-ES" sz="4400" b="1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24</a:t>
            </a:fld>
            <a:endParaRPr lang="es-E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64" y="1814736"/>
            <a:ext cx="10314112" cy="3580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3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Recuperar registros</a:t>
            </a:r>
            <a:r>
              <a:rPr lang="es-ES" sz="4400" spc="-1" dirty="0">
                <a:solidFill>
                  <a:srgbClr val="5C2D91"/>
                </a:solidFill>
                <a:latin typeface="Calibri Light"/>
              </a:rPr>
              <a:t> 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select</a:t>
            </a:r>
            <a:endParaRPr lang="es-ES" sz="4400" b="1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25</a:t>
            </a:fld>
            <a:endParaRPr lang="es-E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412776"/>
            <a:ext cx="10148507" cy="4717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5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Recuperar registros</a:t>
            </a:r>
            <a:r>
              <a:rPr lang="es-ES" sz="4400" spc="-1" dirty="0">
                <a:solidFill>
                  <a:srgbClr val="5C2D91"/>
                </a:solidFill>
                <a:latin typeface="Calibri Light"/>
              </a:rPr>
              <a:t>  </a:t>
            </a:r>
            <a:r>
              <a:rPr lang="es-ES" sz="4400" spc="-1" dirty="0" err="1">
                <a:solidFill>
                  <a:srgbClr val="5C2D91"/>
                </a:solidFill>
                <a:latin typeface="Calibri Light"/>
              </a:rPr>
              <a:t>select</a:t>
            </a:r>
            <a:endParaRPr lang="es-ES" sz="4400" b="1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26</a:t>
            </a:fld>
            <a:endParaRPr lang="es-E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49" y="1689840"/>
            <a:ext cx="10742459" cy="3035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8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Recuperar registros</a:t>
            </a:r>
            <a:r>
              <a:rPr lang="es-ES" sz="4400" spc="-1" dirty="0">
                <a:solidFill>
                  <a:srgbClr val="5C2D91"/>
                </a:solidFill>
                <a:latin typeface="Calibri Light"/>
              </a:rPr>
              <a:t> 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select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.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Ejemplo</a:t>
            </a:r>
            <a:endParaRPr lang="es-ES" sz="4400" b="1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27</a:t>
            </a:fld>
            <a:endParaRPr lang="es-E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76" y="1556792"/>
            <a:ext cx="10240464" cy="431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Recuperar registros</a:t>
            </a:r>
            <a:r>
              <a:rPr lang="es-ES" sz="4400" spc="-1" dirty="0">
                <a:solidFill>
                  <a:srgbClr val="5C2D91"/>
                </a:solidFill>
                <a:latin typeface="Calibri Light"/>
              </a:rPr>
              <a:t>  </a:t>
            </a:r>
            <a:r>
              <a:rPr lang="es-ES" sz="4400" spc="-1" dirty="0" err="1">
                <a:solidFill>
                  <a:srgbClr val="5C2D91"/>
                </a:solidFill>
                <a:latin typeface="Calibri Light"/>
              </a:rPr>
              <a:t>select</a:t>
            </a: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.</a:t>
            </a:r>
            <a:r>
              <a:rPr lang="es-ES" sz="4400" spc="-1" dirty="0">
                <a:solidFill>
                  <a:srgbClr val="5C2D91"/>
                </a:solidFill>
                <a:latin typeface="Calibri Light"/>
              </a:rPr>
              <a:t> Ejemplo</a:t>
            </a:r>
            <a:endParaRPr lang="es-ES" sz="4400" b="1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28</a:t>
            </a:fld>
            <a:endParaRPr lang="es-E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844824"/>
            <a:ext cx="11201962" cy="404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2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Recuperar registros </a:t>
            </a:r>
            <a:r>
              <a:rPr lang="es-ES" sz="4400" spc="-1" dirty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>
                <a:solidFill>
                  <a:srgbClr val="5C2D91"/>
                </a:solidFill>
                <a:latin typeface="Calibri Light"/>
              </a:rPr>
              <a:t>select</a:t>
            </a:r>
            <a:r>
              <a:rPr lang="es-ES" sz="4400" spc="-1" dirty="0">
                <a:solidFill>
                  <a:srgbClr val="5C2D91"/>
                </a:solidFill>
                <a:latin typeface="Calibri Light"/>
              </a:rPr>
              <a:t>. Ejemplo</a:t>
            </a: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29</a:t>
            </a:fld>
            <a:endParaRPr lang="es-E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675751"/>
            <a:ext cx="9172500" cy="3881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8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4 Imagen"/>
          <p:cNvPicPr/>
          <p:nvPr/>
        </p:nvPicPr>
        <p:blipFill>
          <a:blip r:embed="rId2"/>
          <a:stretch/>
        </p:blipFill>
        <p:spPr>
          <a:xfrm>
            <a:off x="1985760" y="2517120"/>
            <a:ext cx="8595360" cy="112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Recuperar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registros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     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select-where</a:t>
            </a:r>
            <a:endParaRPr lang="es-ES" sz="4400" b="1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30</a:t>
            </a:fld>
            <a:endParaRPr lang="es-E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988840"/>
            <a:ext cx="10754379" cy="351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2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Recuperar registros</a:t>
            </a:r>
            <a:r>
              <a:rPr lang="es-ES" sz="4400" spc="-1" dirty="0">
                <a:solidFill>
                  <a:srgbClr val="5C2D91"/>
                </a:solidFill>
                <a:latin typeface="Calibri Light"/>
              </a:rPr>
              <a:t>       </a:t>
            </a:r>
            <a:r>
              <a:rPr lang="es-ES" sz="4400" spc="-1" dirty="0" err="1">
                <a:solidFill>
                  <a:srgbClr val="5C2D91"/>
                </a:solidFill>
                <a:latin typeface="Calibri Light"/>
              </a:rPr>
              <a:t>select-where</a:t>
            </a:r>
            <a:endParaRPr lang="es-ES" sz="4400" b="1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31</a:t>
            </a:fld>
            <a:endParaRPr lang="es-E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89" y="1684712"/>
            <a:ext cx="10344308" cy="4395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Recuperar registros</a:t>
            </a:r>
            <a:r>
              <a:rPr lang="es-ES" sz="4400" spc="-1" dirty="0">
                <a:solidFill>
                  <a:srgbClr val="5C2D91"/>
                </a:solidFill>
                <a:latin typeface="Calibri Light"/>
              </a:rPr>
              <a:t>      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select-where</a:t>
            </a:r>
            <a:endParaRPr lang="es-ES" sz="4400" b="1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32</a:t>
            </a:fld>
            <a:endParaRPr lang="es-E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50" y="1720325"/>
            <a:ext cx="10165904" cy="42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000" b="1" spc="-1" dirty="0">
                <a:solidFill>
                  <a:srgbClr val="5C2D91"/>
                </a:solidFill>
                <a:latin typeface="Calibri Light"/>
              </a:rPr>
              <a:t>Recuperar registros</a:t>
            </a:r>
            <a:r>
              <a:rPr lang="es-ES" sz="4000" spc="-1" dirty="0">
                <a:solidFill>
                  <a:srgbClr val="5C2D91"/>
                </a:solidFill>
                <a:latin typeface="Calibri Light"/>
              </a:rPr>
              <a:t>       </a:t>
            </a:r>
            <a:r>
              <a:rPr lang="es-ES" sz="4000" spc="-1" dirty="0" err="1">
                <a:solidFill>
                  <a:srgbClr val="5C2D91"/>
                </a:solidFill>
                <a:latin typeface="Calibri Light"/>
              </a:rPr>
              <a:t>select-where</a:t>
            </a:r>
            <a:r>
              <a:rPr lang="es-ES" sz="4000" spc="-1" dirty="0">
                <a:solidFill>
                  <a:srgbClr val="5C2D91"/>
                </a:solidFill>
                <a:latin typeface="Calibri Light"/>
              </a:rPr>
              <a:t>   </a:t>
            </a:r>
            <a:r>
              <a:rPr lang="es-ES" sz="4000" spc="-1" dirty="0" smtClean="0">
                <a:solidFill>
                  <a:srgbClr val="5C2D91"/>
                </a:solidFill>
                <a:latin typeface="Calibri Light"/>
              </a:rPr>
              <a:t>Ejemplo</a:t>
            </a:r>
            <a:endParaRPr lang="es-ES" sz="4000" b="1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33</a:t>
            </a:fld>
            <a:endParaRPr lang="es-E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54" y="1655110"/>
            <a:ext cx="9859194" cy="4136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6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Recuperar registros</a:t>
            </a:r>
            <a:r>
              <a:rPr lang="es-ES" sz="4400" spc="-1" dirty="0">
                <a:solidFill>
                  <a:srgbClr val="5C2D91"/>
                </a:solidFill>
                <a:latin typeface="Calibri Light"/>
              </a:rPr>
              <a:t>       </a:t>
            </a:r>
            <a:r>
              <a:rPr lang="es-ES" sz="4400" spc="-1" dirty="0" err="1">
                <a:solidFill>
                  <a:srgbClr val="5C2D91"/>
                </a:solidFill>
                <a:latin typeface="Calibri Light"/>
              </a:rPr>
              <a:t>select-where</a:t>
            </a:r>
            <a:r>
              <a:rPr lang="es-ES" sz="4400" spc="-1" dirty="0">
                <a:solidFill>
                  <a:srgbClr val="5C2D91"/>
                </a:solidFill>
                <a:latin typeface="Calibri Light"/>
              </a:rPr>
              <a:t>   Ejemplo</a:t>
            </a:r>
            <a:endParaRPr lang="es-ES" sz="4400" b="1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34</a:t>
            </a:fld>
            <a:endParaRPr lang="es-E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715039"/>
            <a:ext cx="10913790" cy="3833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8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Recuperar registros</a:t>
            </a:r>
            <a:r>
              <a:rPr lang="es-ES" sz="4400" spc="-1" dirty="0">
                <a:solidFill>
                  <a:srgbClr val="5C2D91"/>
                </a:solidFill>
                <a:latin typeface="Calibri Light"/>
              </a:rPr>
              <a:t>       </a:t>
            </a:r>
            <a:r>
              <a:rPr lang="es-ES" sz="4400" spc="-1" dirty="0" err="1">
                <a:solidFill>
                  <a:srgbClr val="5C2D91"/>
                </a:solidFill>
                <a:latin typeface="Calibri Light"/>
              </a:rPr>
              <a:t>select-where</a:t>
            </a:r>
            <a:r>
              <a:rPr lang="es-ES" sz="4400" spc="-1" dirty="0">
                <a:solidFill>
                  <a:srgbClr val="5C2D91"/>
                </a:solidFill>
                <a:latin typeface="Calibri Light"/>
              </a:rPr>
              <a:t>   Ejemplo</a:t>
            </a:r>
            <a:endParaRPr lang="es-ES" sz="4400" b="1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35</a:t>
            </a:fld>
            <a:endParaRPr lang="es-E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1" y="1534980"/>
            <a:ext cx="10661754" cy="4732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8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Borrar registros</a:t>
            </a:r>
            <a:endParaRPr lang="es-ES" sz="4400" b="1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36</a:t>
            </a:fld>
            <a:endParaRPr lang="es-E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37" y="1556792"/>
            <a:ext cx="10392166" cy="459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5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Borrar registros</a:t>
            </a:r>
            <a:endParaRPr lang="es-ES" sz="4400" b="1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37</a:t>
            </a:fld>
            <a:endParaRPr lang="es-E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82" y="1556792"/>
            <a:ext cx="10447462" cy="437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000" b="1" spc="-1" dirty="0">
                <a:solidFill>
                  <a:srgbClr val="5C2D91"/>
                </a:solidFill>
                <a:latin typeface="Calibri Light"/>
              </a:rPr>
              <a:t>Borrar registros</a:t>
            </a:r>
            <a:endParaRPr lang="es-ES" sz="4000" b="1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38</a:t>
            </a:fld>
            <a:endParaRPr lang="es-E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74" y="1689840"/>
            <a:ext cx="10534808" cy="3998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4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Borrar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registros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Ejemplo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39</a:t>
            </a:fld>
            <a:endParaRPr lang="es-E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628800"/>
            <a:ext cx="9577795" cy="4118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3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OME - Inditex Care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HOME - Inditex Care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3081337"/>
            <a:ext cx="57150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8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Borrar registros </a:t>
            </a:r>
            <a:r>
              <a:rPr lang="es-ES" sz="4400" spc="-1" dirty="0">
                <a:solidFill>
                  <a:srgbClr val="5C2D91"/>
                </a:solidFill>
                <a:latin typeface="Calibri Light"/>
              </a:rPr>
              <a:t>Ejemplo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40</a:t>
            </a:fld>
            <a:endParaRPr lang="es-E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20" y="2060848"/>
            <a:ext cx="10281320" cy="3006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3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Borrar registros </a:t>
            </a:r>
            <a:r>
              <a:rPr lang="es-ES" sz="4400" spc="-1" dirty="0">
                <a:solidFill>
                  <a:srgbClr val="5C2D91"/>
                </a:solidFill>
                <a:latin typeface="Calibri Light"/>
              </a:rPr>
              <a:t>Ejemplo</a:t>
            </a:r>
            <a:endParaRPr lang="es-ES" sz="4400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41</a:t>
            </a:fld>
            <a:endParaRPr lang="es-E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367800"/>
            <a:ext cx="7521465" cy="4899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2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Modificar registros</a:t>
            </a:r>
            <a:endParaRPr lang="es-ES" sz="4400" b="1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42</a:t>
            </a:fld>
            <a:endParaRPr lang="es-E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47" y="1844824"/>
            <a:ext cx="10189146" cy="4046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4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Modificar registros</a:t>
            </a: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43</a:t>
            </a:fld>
            <a:endParaRPr lang="es-E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10" y="1723576"/>
            <a:ext cx="10402119" cy="423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7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Modificar registros</a:t>
            </a:r>
            <a:endParaRPr lang="es-ES" sz="4400" b="1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44</a:t>
            </a:fld>
            <a:endParaRPr lang="es-E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484785"/>
            <a:ext cx="10593485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Modificar 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registros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Ejemplo</a:t>
            </a:r>
            <a:endParaRPr lang="es-ES" sz="4400" b="1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45</a:t>
            </a:fld>
            <a:endParaRPr lang="es-E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16" y="1689840"/>
            <a:ext cx="10096947" cy="387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1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Modificar registros</a:t>
            </a:r>
            <a:r>
              <a:rPr lang="es-ES" sz="4400" spc="-1" dirty="0">
                <a:solidFill>
                  <a:srgbClr val="5C2D91"/>
                </a:solidFill>
                <a:latin typeface="Calibri Light"/>
              </a:rPr>
              <a:t> Ejemplo</a:t>
            </a:r>
            <a:endParaRPr lang="es-ES" sz="4400" b="1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46</a:t>
            </a:fld>
            <a:endParaRPr lang="es-E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36" y="2060848"/>
            <a:ext cx="10034439" cy="3637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Modificar registros</a:t>
            </a:r>
            <a:r>
              <a:rPr lang="es-ES" sz="4400" spc="-1" dirty="0">
                <a:solidFill>
                  <a:srgbClr val="5C2D91"/>
                </a:solidFill>
                <a:latin typeface="Calibri Light"/>
              </a:rPr>
              <a:t> Ejemplo</a:t>
            </a:r>
            <a:endParaRPr lang="es-ES" sz="4400" b="1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47</a:t>
            </a:fld>
            <a:endParaRPr lang="es-E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33" y="1556792"/>
            <a:ext cx="10172353" cy="4598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5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Cláusula </a:t>
            </a:r>
            <a:r>
              <a:rPr lang="es-ES" sz="4400" b="1" spc="-1" dirty="0" err="1" smtClean="0">
                <a:solidFill>
                  <a:srgbClr val="5C2D91"/>
                </a:solidFill>
                <a:latin typeface="Calibri Light"/>
              </a:rPr>
              <a:t>limit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(</a:t>
            </a:r>
            <a:r>
              <a:rPr lang="es-ES" sz="4400" b="1" spc="-1" dirty="0" err="1" smtClean="0">
                <a:solidFill>
                  <a:srgbClr val="5C2D91"/>
                </a:solidFill>
                <a:latin typeface="Calibri Light"/>
              </a:rPr>
              <a:t>select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)</a:t>
            </a:r>
            <a:endParaRPr lang="es-ES" sz="4400" b="1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48</a:t>
            </a:fld>
            <a:endParaRPr lang="es-E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689840"/>
            <a:ext cx="10692061" cy="4102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8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Cláusula </a:t>
            </a:r>
            <a:r>
              <a:rPr lang="es-ES" sz="4400" b="1" spc="-1" dirty="0" err="1">
                <a:solidFill>
                  <a:srgbClr val="5C2D91"/>
                </a:solidFill>
                <a:latin typeface="Calibri Light"/>
              </a:rPr>
              <a:t>limit</a:t>
            </a: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 (</a:t>
            </a:r>
            <a:r>
              <a:rPr lang="es-ES" sz="4400" b="1" spc="-1" dirty="0" err="1">
                <a:solidFill>
                  <a:srgbClr val="5C2D91"/>
                </a:solidFill>
                <a:latin typeface="Calibri Light"/>
              </a:rPr>
              <a:t>select</a:t>
            </a: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)</a:t>
            </a:r>
            <a:endParaRPr lang="es-ES" sz="4400" b="1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49</a:t>
            </a:fld>
            <a:endParaRPr lang="es-E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670418"/>
            <a:ext cx="6879109" cy="4368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3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Sistemas de Bases de datos | Mapa Ment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551" y="1052736"/>
            <a:ext cx="4939465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CustomShape 1"/>
          <p:cNvSpPr/>
          <p:nvPr/>
        </p:nvSpPr>
        <p:spPr>
          <a:xfrm>
            <a:off x="3575720" y="2564904"/>
            <a:ext cx="4176840" cy="10691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4400" b="1" strike="noStrike" spc="-1" dirty="0" smtClean="0">
                <a:solidFill>
                  <a:srgbClr val="5C2D91"/>
                </a:solidFill>
                <a:latin typeface="Calibri Light"/>
              </a:rPr>
              <a:t>SQL</a:t>
            </a:r>
          </a:p>
          <a:p>
            <a:pPr algn="ctr">
              <a:lnSpc>
                <a:spcPct val="90000"/>
              </a:lnSpc>
            </a:pPr>
            <a:r>
              <a:rPr lang="es-ES" sz="4400" b="1" spc="-1" dirty="0" err="1" smtClean="0">
                <a:solidFill>
                  <a:srgbClr val="5C2D91"/>
                </a:solidFill>
                <a:latin typeface="Calibri Light"/>
              </a:rPr>
              <a:t>Database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y tablas</a:t>
            </a:r>
            <a:endParaRPr lang="es-ES" sz="4400" b="1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4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Cláusula </a:t>
            </a:r>
            <a:r>
              <a:rPr lang="es-ES" sz="4400" b="1" spc="-1" dirty="0" err="1">
                <a:solidFill>
                  <a:srgbClr val="5C2D91"/>
                </a:solidFill>
                <a:latin typeface="Calibri Light"/>
              </a:rPr>
              <a:t>limit</a:t>
            </a: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 (</a:t>
            </a:r>
            <a:r>
              <a:rPr lang="es-ES" sz="4400" b="1" spc="-1" dirty="0" err="1">
                <a:solidFill>
                  <a:srgbClr val="5C2D91"/>
                </a:solidFill>
                <a:latin typeface="Calibri Light"/>
              </a:rPr>
              <a:t>select</a:t>
            </a: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)</a:t>
            </a:r>
            <a:endParaRPr lang="es-ES" sz="4400" b="1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50</a:t>
            </a:fld>
            <a:endParaRPr lang="es-E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38" y="1689840"/>
            <a:ext cx="10088563" cy="429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3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Cláusula </a:t>
            </a:r>
            <a:r>
              <a:rPr lang="es-ES" sz="4400" b="1" spc="-1" dirty="0" err="1">
                <a:solidFill>
                  <a:srgbClr val="5C2D91"/>
                </a:solidFill>
                <a:latin typeface="Calibri Light"/>
              </a:rPr>
              <a:t>limit</a:t>
            </a: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 (</a:t>
            </a:r>
            <a:r>
              <a:rPr lang="es-ES" sz="4400" b="1" spc="-1" dirty="0" err="1">
                <a:solidFill>
                  <a:srgbClr val="5C2D91"/>
                </a:solidFill>
                <a:latin typeface="Calibri Light"/>
              </a:rPr>
              <a:t>select</a:t>
            </a: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)</a:t>
            </a:r>
            <a:endParaRPr lang="es-ES" sz="4400" b="1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51</a:t>
            </a:fld>
            <a:endParaRPr lang="es-E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671181"/>
            <a:ext cx="10535469" cy="4140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9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Cláusula </a:t>
            </a:r>
            <a:r>
              <a:rPr lang="es-ES" sz="4400" b="1" spc="-1" dirty="0" err="1">
                <a:solidFill>
                  <a:srgbClr val="5C2D91"/>
                </a:solidFill>
                <a:latin typeface="Calibri Light"/>
              </a:rPr>
              <a:t>limit</a:t>
            </a: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 (</a:t>
            </a:r>
            <a:r>
              <a:rPr lang="es-ES" sz="4400" b="1" spc="-1" dirty="0" err="1">
                <a:solidFill>
                  <a:srgbClr val="5C2D91"/>
                </a:solidFill>
                <a:latin typeface="Calibri Light"/>
              </a:rPr>
              <a:t>select</a:t>
            </a: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)</a:t>
            </a:r>
            <a:endParaRPr lang="es-ES" sz="4400" b="1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52</a:t>
            </a:fld>
            <a:endParaRPr lang="es-E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655062"/>
            <a:ext cx="11818665" cy="4470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7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Cláusula </a:t>
            </a:r>
            <a:r>
              <a:rPr lang="es-ES" sz="4400" b="1" spc="-1" dirty="0" err="1">
                <a:solidFill>
                  <a:srgbClr val="5C2D91"/>
                </a:solidFill>
                <a:latin typeface="Calibri Light"/>
              </a:rPr>
              <a:t>limit</a:t>
            </a: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 (</a:t>
            </a:r>
            <a:r>
              <a:rPr lang="es-ES" sz="4400" b="1" spc="-1" dirty="0" err="1">
                <a:solidFill>
                  <a:srgbClr val="5C2D91"/>
                </a:solidFill>
                <a:latin typeface="Calibri Light"/>
              </a:rPr>
              <a:t>select</a:t>
            </a: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)</a:t>
            </a:r>
            <a:endParaRPr lang="es-ES" sz="4400" b="1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53</a:t>
            </a:fld>
            <a:endParaRPr lang="es-E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676175"/>
            <a:ext cx="11075343" cy="413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8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Cláusula </a:t>
            </a:r>
            <a:r>
              <a:rPr lang="es-ES" sz="4400" b="1" spc="-1" dirty="0" err="1">
                <a:solidFill>
                  <a:srgbClr val="5C2D91"/>
                </a:solidFill>
                <a:latin typeface="Calibri Light"/>
              </a:rPr>
              <a:t>limit</a:t>
            </a: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 (</a:t>
            </a:r>
            <a:r>
              <a:rPr lang="es-ES" sz="4400" b="1" spc="-1" dirty="0" err="1">
                <a:solidFill>
                  <a:srgbClr val="5C2D91"/>
                </a:solidFill>
                <a:latin typeface="Calibri Light"/>
              </a:rPr>
              <a:t>select</a:t>
            </a:r>
            <a:r>
              <a:rPr lang="es-ES" sz="4400" b="1" spc="-1" dirty="0">
                <a:solidFill>
                  <a:srgbClr val="5C2D91"/>
                </a:solidFill>
                <a:latin typeface="Calibri Light"/>
              </a:rPr>
              <a:t>)</a:t>
            </a:r>
            <a:endParaRPr lang="es-ES" sz="4400" b="1" spc="-1" dirty="0"/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54</a:t>
            </a:fld>
            <a:endParaRPr lang="es-E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844824"/>
            <a:ext cx="4360143" cy="405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0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000" b="1" spc="-1" dirty="0">
                <a:solidFill>
                  <a:srgbClr val="5C2D91"/>
                </a:solidFill>
                <a:latin typeface="Calibri Light"/>
              </a:rPr>
              <a:t>Recuperación selectiva de algunos campos (</a:t>
            </a:r>
            <a:r>
              <a:rPr lang="es-ES" sz="4000" b="1" spc="-1" dirty="0" err="1">
                <a:solidFill>
                  <a:srgbClr val="5C2D91"/>
                </a:solidFill>
                <a:latin typeface="Calibri Light"/>
              </a:rPr>
              <a:t>select</a:t>
            </a:r>
            <a:r>
              <a:rPr lang="es-ES" sz="4000" b="1" spc="-1" dirty="0" smtClean="0">
                <a:solidFill>
                  <a:srgbClr val="5C2D91"/>
                </a:solidFill>
                <a:latin typeface="Calibri Light"/>
              </a:rPr>
              <a:t>)</a:t>
            </a:r>
            <a:endParaRPr lang="es-ES" sz="4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55</a:t>
            </a:fld>
            <a:endParaRPr lang="es-E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24" y="2060848"/>
            <a:ext cx="9979596" cy="360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9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000" b="1" spc="-1" dirty="0">
                <a:solidFill>
                  <a:srgbClr val="5C2D91"/>
                </a:solidFill>
                <a:latin typeface="Calibri Light"/>
              </a:rPr>
              <a:t>Recuperación selectiva de algunos campos (</a:t>
            </a:r>
            <a:r>
              <a:rPr lang="es-ES" sz="4000" b="1" spc="-1" dirty="0" err="1">
                <a:solidFill>
                  <a:srgbClr val="5C2D91"/>
                </a:solidFill>
                <a:latin typeface="Calibri Light"/>
              </a:rPr>
              <a:t>select</a:t>
            </a:r>
            <a:r>
              <a:rPr lang="es-ES" sz="4000" b="1" spc="-1" dirty="0" smtClean="0">
                <a:solidFill>
                  <a:srgbClr val="5C2D91"/>
                </a:solidFill>
                <a:latin typeface="Calibri Light"/>
              </a:rPr>
              <a:t>)</a:t>
            </a:r>
            <a:endParaRPr lang="es-ES" sz="4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56</a:t>
            </a:fld>
            <a:endParaRPr lang="es-E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08" y="2204864"/>
            <a:ext cx="10445552" cy="320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0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000" b="1" spc="-1" dirty="0">
                <a:solidFill>
                  <a:srgbClr val="5C2D91"/>
                </a:solidFill>
                <a:latin typeface="Calibri Light"/>
              </a:rPr>
              <a:t>Recuperación de registros específicos </a:t>
            </a:r>
            <a:endParaRPr lang="es-ES" sz="4000" b="1" spc="-1" dirty="0" smtClean="0">
              <a:solidFill>
                <a:srgbClr val="5C2D91"/>
              </a:solidFill>
              <a:latin typeface="Calibri Light"/>
            </a:endParaRPr>
          </a:p>
          <a:p>
            <a:pPr>
              <a:lnSpc>
                <a:spcPct val="90000"/>
              </a:lnSpc>
            </a:pPr>
            <a:r>
              <a:rPr lang="es-ES" sz="4000" b="1" spc="-1" dirty="0" smtClean="0">
                <a:solidFill>
                  <a:srgbClr val="5C2D91"/>
                </a:solidFill>
                <a:latin typeface="Calibri Light"/>
              </a:rPr>
              <a:t>(</a:t>
            </a:r>
            <a:r>
              <a:rPr lang="es-ES" sz="4000" b="1" spc="-1" dirty="0" err="1">
                <a:solidFill>
                  <a:srgbClr val="5C2D91"/>
                </a:solidFill>
                <a:latin typeface="Calibri Light"/>
              </a:rPr>
              <a:t>select</a:t>
            </a:r>
            <a:r>
              <a:rPr lang="es-ES" sz="4000" b="1" spc="-1" dirty="0">
                <a:solidFill>
                  <a:srgbClr val="5C2D91"/>
                </a:solidFill>
                <a:latin typeface="Calibri Light"/>
              </a:rPr>
              <a:t> - </a:t>
            </a:r>
            <a:r>
              <a:rPr lang="es-ES" sz="4000" b="1" spc="-1" dirty="0" err="1">
                <a:solidFill>
                  <a:srgbClr val="5C2D91"/>
                </a:solidFill>
                <a:latin typeface="Calibri Light"/>
              </a:rPr>
              <a:t>where</a:t>
            </a:r>
            <a:r>
              <a:rPr lang="es-ES" sz="4000" b="1" spc="-1" dirty="0" smtClean="0">
                <a:solidFill>
                  <a:srgbClr val="5C2D91"/>
                </a:solidFill>
                <a:latin typeface="Calibri Light"/>
              </a:rPr>
              <a:t>)</a:t>
            </a:r>
            <a:endParaRPr lang="es-ES" sz="4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57</a:t>
            </a:fld>
            <a:endParaRPr lang="es-E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732153"/>
            <a:ext cx="10978952" cy="453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9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000" b="1" spc="-1" dirty="0">
                <a:solidFill>
                  <a:srgbClr val="5C2D91"/>
                </a:solidFill>
                <a:latin typeface="Calibri Light"/>
              </a:rPr>
              <a:t>Recuperación de registros específicos </a:t>
            </a:r>
          </a:p>
          <a:p>
            <a:pPr>
              <a:lnSpc>
                <a:spcPct val="90000"/>
              </a:lnSpc>
            </a:pPr>
            <a:r>
              <a:rPr lang="es-ES" sz="4000" b="1" spc="-1" dirty="0">
                <a:solidFill>
                  <a:srgbClr val="5C2D91"/>
                </a:solidFill>
                <a:latin typeface="Calibri Light"/>
              </a:rPr>
              <a:t>(</a:t>
            </a:r>
            <a:r>
              <a:rPr lang="es-ES" sz="4000" b="1" spc="-1" dirty="0" err="1">
                <a:solidFill>
                  <a:srgbClr val="5C2D91"/>
                </a:solidFill>
                <a:latin typeface="Calibri Light"/>
              </a:rPr>
              <a:t>select</a:t>
            </a:r>
            <a:r>
              <a:rPr lang="es-ES" sz="4000" b="1" spc="-1" dirty="0">
                <a:solidFill>
                  <a:srgbClr val="5C2D91"/>
                </a:solidFill>
                <a:latin typeface="Calibri Light"/>
              </a:rPr>
              <a:t> - </a:t>
            </a:r>
            <a:r>
              <a:rPr lang="es-ES" sz="4000" b="1" spc="-1" dirty="0" err="1">
                <a:solidFill>
                  <a:srgbClr val="5C2D91"/>
                </a:solidFill>
                <a:latin typeface="Calibri Light"/>
              </a:rPr>
              <a:t>where</a:t>
            </a:r>
            <a:r>
              <a:rPr lang="es-ES" sz="4000" b="1" spc="-1" dirty="0">
                <a:solidFill>
                  <a:srgbClr val="5C2D91"/>
                </a:solidFill>
                <a:latin typeface="Calibri Light"/>
              </a:rPr>
              <a:t>)</a:t>
            </a:r>
          </a:p>
          <a:p>
            <a:pPr>
              <a:lnSpc>
                <a:spcPct val="90000"/>
              </a:lnSpc>
            </a:pPr>
            <a:endParaRPr lang="es-ES" sz="3000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58</a:t>
            </a:fld>
            <a:endParaRPr lang="es-E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78" y="1691883"/>
            <a:ext cx="9532495" cy="446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3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000" b="1" spc="-1" dirty="0" smtClean="0">
                <a:solidFill>
                  <a:srgbClr val="5C2D91"/>
                </a:solidFill>
                <a:latin typeface="Calibri Light"/>
              </a:rPr>
              <a:t>Borrado </a:t>
            </a:r>
            <a:r>
              <a:rPr lang="es-ES" sz="4000" b="1" spc="-1" dirty="0">
                <a:solidFill>
                  <a:srgbClr val="5C2D91"/>
                </a:solidFill>
                <a:latin typeface="Calibri Light"/>
              </a:rPr>
              <a:t>de registros de una tabla (</a:t>
            </a:r>
            <a:r>
              <a:rPr lang="es-ES" sz="4000" b="1" spc="-1" dirty="0" err="1">
                <a:solidFill>
                  <a:srgbClr val="5C2D91"/>
                </a:solidFill>
                <a:latin typeface="Calibri Light"/>
              </a:rPr>
              <a:t>delete</a:t>
            </a:r>
            <a:r>
              <a:rPr lang="es-ES" sz="4000" b="1" spc="-1" dirty="0">
                <a:solidFill>
                  <a:srgbClr val="5C2D91"/>
                </a:solidFill>
                <a:latin typeface="Calibri Light"/>
              </a:rPr>
              <a:t>)</a:t>
            </a: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59</a:t>
            </a:fld>
            <a:endParaRPr lang="es-E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48" y="2132856"/>
            <a:ext cx="10466512" cy="3837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3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err="1" smtClean="0">
                <a:solidFill>
                  <a:srgbClr val="5C2D91"/>
                </a:solidFill>
                <a:latin typeface="Calibri Light"/>
              </a:rPr>
              <a:t>Databases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 Show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databases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</a:t>
            </a:fld>
            <a:endParaRPr lang="es-E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7"/>
          <a:stretch/>
        </p:blipFill>
        <p:spPr bwMode="auto">
          <a:xfrm>
            <a:off x="964781" y="1556792"/>
            <a:ext cx="9793088" cy="3654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8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000" b="1" spc="-1" dirty="0" smtClean="0">
                <a:solidFill>
                  <a:srgbClr val="5C2D91"/>
                </a:solidFill>
                <a:latin typeface="Calibri Light"/>
              </a:rPr>
              <a:t>Borrado </a:t>
            </a:r>
            <a:r>
              <a:rPr lang="es-ES" sz="4000" b="1" spc="-1" dirty="0">
                <a:solidFill>
                  <a:srgbClr val="5C2D91"/>
                </a:solidFill>
                <a:latin typeface="Calibri Light"/>
              </a:rPr>
              <a:t>de registros de una tabla (</a:t>
            </a:r>
            <a:r>
              <a:rPr lang="es-ES" sz="4000" b="1" spc="-1" dirty="0" err="1">
                <a:solidFill>
                  <a:srgbClr val="5C2D91"/>
                </a:solidFill>
                <a:latin typeface="Calibri Light"/>
              </a:rPr>
              <a:t>delete</a:t>
            </a:r>
            <a:r>
              <a:rPr lang="es-ES" sz="4000" b="1" spc="-1" dirty="0">
                <a:solidFill>
                  <a:srgbClr val="5C2D91"/>
                </a:solidFill>
                <a:latin typeface="Calibri Light"/>
              </a:rPr>
              <a:t>)</a:t>
            </a: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60</a:t>
            </a:fld>
            <a:endParaRPr lang="es-E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53" y="1988840"/>
            <a:ext cx="10391933" cy="313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4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000" b="1" spc="-1" dirty="0" smtClean="0">
                <a:solidFill>
                  <a:srgbClr val="5C2D91"/>
                </a:solidFill>
                <a:latin typeface="Calibri Light"/>
              </a:rPr>
              <a:t>Borrado </a:t>
            </a:r>
            <a:r>
              <a:rPr lang="es-ES" sz="4000" b="1" spc="-1" dirty="0">
                <a:solidFill>
                  <a:srgbClr val="5C2D91"/>
                </a:solidFill>
                <a:latin typeface="Calibri Light"/>
              </a:rPr>
              <a:t>de registros de una tabla (</a:t>
            </a:r>
            <a:r>
              <a:rPr lang="es-ES" sz="4000" b="1" spc="-1" dirty="0" err="1">
                <a:solidFill>
                  <a:srgbClr val="5C2D91"/>
                </a:solidFill>
                <a:latin typeface="Calibri Light"/>
              </a:rPr>
              <a:t>delete</a:t>
            </a:r>
            <a:r>
              <a:rPr lang="es-ES" sz="4000" b="1" spc="-1" dirty="0">
                <a:solidFill>
                  <a:srgbClr val="5C2D91"/>
                </a:solidFill>
                <a:latin typeface="Calibri Light"/>
              </a:rPr>
              <a:t>)</a:t>
            </a: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61</a:t>
            </a:fld>
            <a:endParaRPr lang="es-E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72" y="2060848"/>
            <a:ext cx="10322496" cy="2964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1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000" b="1" spc="-1" dirty="0" smtClean="0">
                <a:solidFill>
                  <a:srgbClr val="5C2D91"/>
                </a:solidFill>
                <a:latin typeface="Calibri Light"/>
              </a:rPr>
              <a:t>Borrado </a:t>
            </a:r>
            <a:r>
              <a:rPr lang="es-ES" sz="4000" b="1" spc="-1" dirty="0">
                <a:solidFill>
                  <a:srgbClr val="5C2D91"/>
                </a:solidFill>
                <a:latin typeface="Calibri Light"/>
              </a:rPr>
              <a:t>de registros de una tabla (</a:t>
            </a:r>
            <a:r>
              <a:rPr lang="es-ES" sz="4000" b="1" spc="-1" dirty="0" err="1">
                <a:solidFill>
                  <a:srgbClr val="5C2D91"/>
                </a:solidFill>
                <a:latin typeface="Calibri Light"/>
              </a:rPr>
              <a:t>delete</a:t>
            </a:r>
            <a:r>
              <a:rPr lang="es-ES" sz="4000" b="1" spc="-1" dirty="0">
                <a:solidFill>
                  <a:srgbClr val="5C2D91"/>
                </a:solidFill>
                <a:latin typeface="Calibri Light"/>
              </a:rPr>
              <a:t>)</a:t>
            </a: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62</a:t>
            </a:fld>
            <a:endParaRPr lang="es-E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92" y="1979315"/>
            <a:ext cx="10283255" cy="2513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8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000" b="1" spc="-1" dirty="0" smtClean="0">
                <a:solidFill>
                  <a:srgbClr val="5C2D91"/>
                </a:solidFill>
                <a:latin typeface="Calibri Light"/>
              </a:rPr>
              <a:t>Modificación </a:t>
            </a:r>
            <a:r>
              <a:rPr lang="es-ES" sz="4000" b="1" spc="-1" dirty="0">
                <a:solidFill>
                  <a:srgbClr val="5C2D91"/>
                </a:solidFill>
                <a:latin typeface="Calibri Light"/>
              </a:rPr>
              <a:t>de registros de una tabla (</a:t>
            </a:r>
            <a:r>
              <a:rPr lang="es-ES" sz="4000" b="1" spc="-1" dirty="0" err="1">
                <a:solidFill>
                  <a:srgbClr val="5C2D91"/>
                </a:solidFill>
                <a:latin typeface="Calibri Light"/>
              </a:rPr>
              <a:t>update</a:t>
            </a:r>
            <a:r>
              <a:rPr lang="es-ES" sz="4000" b="1" spc="-1" dirty="0">
                <a:solidFill>
                  <a:srgbClr val="5C2D91"/>
                </a:solidFill>
                <a:latin typeface="Calibri Light"/>
              </a:rPr>
              <a:t>)</a:t>
            </a: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63</a:t>
            </a:fld>
            <a:endParaRPr lang="es-E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43" y="1916832"/>
            <a:ext cx="10305067" cy="392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8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000" b="1" spc="-1" dirty="0" smtClean="0">
                <a:solidFill>
                  <a:srgbClr val="5C2D91"/>
                </a:solidFill>
                <a:latin typeface="Calibri Light"/>
              </a:rPr>
              <a:t>Modificación </a:t>
            </a:r>
            <a:r>
              <a:rPr lang="es-ES" sz="4000" b="1" spc="-1" dirty="0">
                <a:solidFill>
                  <a:srgbClr val="5C2D91"/>
                </a:solidFill>
                <a:latin typeface="Calibri Light"/>
              </a:rPr>
              <a:t>de registros de una tabla (</a:t>
            </a:r>
            <a:r>
              <a:rPr lang="es-ES" sz="4000" b="1" spc="-1" dirty="0" err="1">
                <a:solidFill>
                  <a:srgbClr val="5C2D91"/>
                </a:solidFill>
                <a:latin typeface="Calibri Light"/>
              </a:rPr>
              <a:t>update</a:t>
            </a:r>
            <a:r>
              <a:rPr lang="es-ES" sz="4000" b="1" spc="-1" dirty="0">
                <a:solidFill>
                  <a:srgbClr val="5C2D91"/>
                </a:solidFill>
                <a:latin typeface="Calibri Light"/>
              </a:rPr>
              <a:t>)</a:t>
            </a: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64</a:t>
            </a:fld>
            <a:endParaRPr lang="es-E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48" y="1621788"/>
            <a:ext cx="9801672" cy="4612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8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000" b="1" spc="-1" dirty="0" smtClean="0">
                <a:solidFill>
                  <a:srgbClr val="5C2D91"/>
                </a:solidFill>
                <a:latin typeface="Calibri Light"/>
              </a:rPr>
              <a:t>Modificación de registros de una tabla (</a:t>
            </a:r>
            <a:r>
              <a:rPr lang="es-ES" sz="4000" b="1" spc="-1" dirty="0" err="1" smtClean="0">
                <a:solidFill>
                  <a:srgbClr val="5C2D91"/>
                </a:solidFill>
                <a:latin typeface="Calibri Light"/>
              </a:rPr>
              <a:t>update</a:t>
            </a:r>
            <a:r>
              <a:rPr lang="es-ES" sz="4000" b="1" spc="-1" dirty="0" smtClean="0">
                <a:solidFill>
                  <a:srgbClr val="5C2D91"/>
                </a:solidFill>
                <a:latin typeface="Calibri Light"/>
              </a:rPr>
              <a:t>)</a:t>
            </a:r>
            <a:endParaRPr lang="es-ES" sz="4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65</a:t>
            </a:fld>
            <a:endParaRPr lang="es-ES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07" y="1916832"/>
            <a:ext cx="11209852" cy="3503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000" b="1" spc="-1" dirty="0" smtClean="0">
                <a:solidFill>
                  <a:srgbClr val="5C2D91"/>
                </a:solidFill>
                <a:latin typeface="Calibri Light"/>
              </a:rPr>
              <a:t>Operadores relacionales</a:t>
            </a:r>
            <a:endParaRPr lang="es-ES" sz="4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66</a:t>
            </a:fld>
            <a:endParaRPr lang="es-E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07" y="1689840"/>
            <a:ext cx="10484421" cy="3417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2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000" b="1" spc="-1" dirty="0" smtClean="0">
                <a:solidFill>
                  <a:srgbClr val="5C2D91"/>
                </a:solidFill>
                <a:latin typeface="Calibri Light"/>
              </a:rPr>
              <a:t>Operadores relacionales</a:t>
            </a:r>
            <a:endParaRPr lang="es-ES" sz="4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67</a:t>
            </a:fld>
            <a:endParaRPr lang="es-E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1348587"/>
            <a:ext cx="6528873" cy="4600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000" b="1" spc="-1" dirty="0" smtClean="0">
                <a:solidFill>
                  <a:srgbClr val="5C2D91"/>
                </a:solidFill>
                <a:latin typeface="Calibri Light"/>
              </a:rPr>
              <a:t>Operadores relacionales</a:t>
            </a:r>
            <a:endParaRPr lang="es-ES" sz="4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68</a:t>
            </a:fld>
            <a:endParaRPr lang="es-E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65" y="1484784"/>
            <a:ext cx="10664627" cy="4630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000" b="1" spc="-1" dirty="0" smtClean="0">
                <a:solidFill>
                  <a:srgbClr val="5C2D91"/>
                </a:solidFill>
                <a:latin typeface="Calibri Light"/>
              </a:rPr>
              <a:t>Operadores relacionales</a:t>
            </a:r>
            <a:endParaRPr lang="es-ES" sz="4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69</a:t>
            </a:fld>
            <a:endParaRPr lang="es-E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42" y="1556792"/>
            <a:ext cx="10904265" cy="434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8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err="1" smtClean="0">
                <a:solidFill>
                  <a:srgbClr val="5C2D91"/>
                </a:solidFill>
                <a:latin typeface="Calibri Light"/>
              </a:rPr>
              <a:t>Databases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use</a:t>
            </a:r>
            <a:endParaRPr lang="es-ES" sz="4400" b="1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</a:t>
            </a:fld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6"/>
          <a:stretch/>
        </p:blipFill>
        <p:spPr bwMode="auto">
          <a:xfrm>
            <a:off x="838080" y="1484784"/>
            <a:ext cx="10082456" cy="410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7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000" b="1" spc="-1" dirty="0" smtClean="0">
                <a:solidFill>
                  <a:srgbClr val="5C2D91"/>
                </a:solidFill>
                <a:latin typeface="Calibri Light"/>
              </a:rPr>
              <a:t>Operadores relacionales</a:t>
            </a:r>
            <a:endParaRPr lang="es-ES" sz="4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70</a:t>
            </a:fld>
            <a:endParaRPr lang="es-E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15" y="1588871"/>
            <a:ext cx="9810056" cy="442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2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000" b="1" spc="-1" dirty="0" smtClean="0">
                <a:solidFill>
                  <a:srgbClr val="5C2D91"/>
                </a:solidFill>
                <a:latin typeface="Calibri Light"/>
              </a:rPr>
              <a:t>Operadores relacionales</a:t>
            </a:r>
            <a:endParaRPr lang="es-ES" sz="4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71</a:t>
            </a:fld>
            <a:endParaRPr lang="es-E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14" y="1834176"/>
            <a:ext cx="10218465" cy="4433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3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000" b="1" spc="-1" dirty="0" smtClean="0">
                <a:solidFill>
                  <a:srgbClr val="5C2D91"/>
                </a:solidFill>
                <a:latin typeface="Calibri Light"/>
              </a:rPr>
              <a:t>Truncar tablas</a:t>
            </a:r>
            <a:endParaRPr lang="es-ES" sz="4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72</a:t>
            </a:fld>
            <a:endParaRPr lang="es-ES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412776"/>
            <a:ext cx="11045627" cy="473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000" b="1" spc="-1" dirty="0" smtClean="0">
                <a:solidFill>
                  <a:srgbClr val="5C2D91"/>
                </a:solidFill>
                <a:latin typeface="Calibri Light"/>
              </a:rPr>
              <a:t>Truncar tablas</a:t>
            </a:r>
            <a:endParaRPr lang="es-ES" sz="4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73</a:t>
            </a:fld>
            <a:endParaRPr lang="es-E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71" y="1689840"/>
            <a:ext cx="9847015" cy="3924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3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000" b="1" spc="-1" dirty="0" smtClean="0">
                <a:solidFill>
                  <a:srgbClr val="5C2D91"/>
                </a:solidFill>
                <a:latin typeface="Calibri Light"/>
              </a:rPr>
              <a:t>Truncar tablas</a:t>
            </a:r>
            <a:endParaRPr lang="es-ES" sz="4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74</a:t>
            </a:fld>
            <a:endParaRPr lang="es-E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413928"/>
            <a:ext cx="10112845" cy="472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4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000" b="1" spc="-1" dirty="0" smtClean="0">
                <a:solidFill>
                  <a:srgbClr val="5C2D91"/>
                </a:solidFill>
                <a:latin typeface="Calibri Light"/>
              </a:rPr>
              <a:t>Truncar tablas</a:t>
            </a:r>
            <a:endParaRPr lang="es-ES" sz="4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75</a:t>
            </a:fld>
            <a:endParaRPr lang="es-E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68" y="1484784"/>
            <a:ext cx="10632504" cy="4397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9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000" b="1" spc="-1" dirty="0" smtClean="0">
                <a:solidFill>
                  <a:srgbClr val="5C2D91"/>
                </a:solidFill>
                <a:latin typeface="Calibri Light"/>
              </a:rPr>
              <a:t>Truncar tablas</a:t>
            </a:r>
            <a:endParaRPr lang="es-ES" sz="4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76</a:t>
            </a:fld>
            <a:endParaRPr lang="es-E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369633"/>
            <a:ext cx="7639354" cy="4579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3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000" b="1" spc="-1" dirty="0" smtClean="0">
                <a:solidFill>
                  <a:srgbClr val="5C2D91"/>
                </a:solidFill>
                <a:latin typeface="Calibri Light"/>
              </a:rPr>
              <a:t>Truncar tablas</a:t>
            </a:r>
            <a:endParaRPr lang="es-ES" sz="4000" b="1" spc="-1" dirty="0">
              <a:solidFill>
                <a:srgbClr val="5C2D91"/>
              </a:solidFill>
              <a:latin typeface="Calibri Light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77</a:t>
            </a:fld>
            <a:endParaRPr lang="es-E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556792"/>
            <a:ext cx="6515646" cy="4444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7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Table 1"/>
          <p:cNvGraphicFramePr/>
          <p:nvPr/>
        </p:nvGraphicFramePr>
        <p:xfrm>
          <a:off x="3326040" y="4632480"/>
          <a:ext cx="5895360" cy="1394460"/>
        </p:xfrm>
        <a:graphic>
          <a:graphicData uri="http://schemas.openxmlformats.org/drawingml/2006/table">
            <a:tbl>
              <a:tblPr/>
              <a:tblGrid>
                <a:gridCol w="2947680"/>
                <a:gridCol w="2947680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_tradnl" sz="1350" b="1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SEDE MADRID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ES_tradnl" sz="1350" b="1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Distrito LATINA / Barrio LUCERO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ES_tradnl" sz="1350" b="0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C/ latina, 21, local 13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ES_tradnl" sz="1350" b="0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28047 – </a:t>
                      </a:r>
                      <a:r>
                        <a:rPr lang="es-ES_tradnl" sz="1350" b="1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MADRID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ES_tradnl" sz="1350" b="1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911 681 686 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s-ES" sz="135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s-E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1350" b="1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CENTRE ESPLAI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1350" b="0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Calle Riu Anoia, 42-54 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1350" b="0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08820 - El Prat de Llobregat 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350" b="1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BARCELONA 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350" b="1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934 747 474</a:t>
                      </a:r>
                      <a:endParaRPr lang="es-ES" sz="135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83" name="CustomShape 2"/>
          <p:cNvSpPr/>
          <p:nvPr/>
        </p:nvSpPr>
        <p:spPr>
          <a:xfrm>
            <a:off x="1523880" y="334800"/>
            <a:ext cx="9143280" cy="53928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3200" b="1" strike="noStrike" spc="-1">
                <a:solidFill>
                  <a:srgbClr val="5C2D91"/>
                </a:solidFill>
                <a:latin typeface="Calibri Light"/>
                <a:ea typeface="DejaVu Sans"/>
              </a:rPr>
              <a:t>Contacto</a:t>
            </a:r>
            <a:endParaRPr lang="es-ES" sz="3200" b="0" strike="noStrike" spc="-1">
              <a:latin typeface="Arial"/>
            </a:endParaRPr>
          </a:p>
        </p:txBody>
      </p:sp>
      <p:grpSp>
        <p:nvGrpSpPr>
          <p:cNvPr id="184" name="Group 3"/>
          <p:cNvGrpSpPr/>
          <p:nvPr/>
        </p:nvGrpSpPr>
        <p:grpSpPr>
          <a:xfrm>
            <a:off x="2224800" y="1610280"/>
            <a:ext cx="1941480" cy="1113480"/>
            <a:chOff x="2224800" y="1610280"/>
            <a:chExt cx="1941480" cy="1113480"/>
          </a:xfrm>
        </p:grpSpPr>
        <p:pic>
          <p:nvPicPr>
            <p:cNvPr id="185" name="Imagen 3"/>
            <p:cNvPicPr/>
            <p:nvPr/>
          </p:nvPicPr>
          <p:blipFill>
            <a:blip r:embed="rId2"/>
            <a:stretch/>
          </p:blipFill>
          <p:spPr>
            <a:xfrm>
              <a:off x="2388960" y="1610280"/>
              <a:ext cx="1557360" cy="814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6" name="CustomShape 4"/>
            <p:cNvSpPr/>
            <p:nvPr/>
          </p:nvSpPr>
          <p:spPr>
            <a:xfrm>
              <a:off x="2224800" y="2428200"/>
              <a:ext cx="1941480" cy="295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ca-ES" sz="1350" b="1" u="sng" strike="noStrike" spc="-1">
                  <a:solidFill>
                    <a:srgbClr val="0563C1"/>
                  </a:solidFill>
                  <a:uFillTx/>
                  <a:latin typeface="Calibri Light"/>
                  <a:ea typeface="DejaVu Sans"/>
                  <a:hlinkClick r:id="rId3"/>
                </a:rPr>
                <a:t>www.fundacionesplai.org</a:t>
              </a:r>
              <a:endParaRPr lang="es-ES" sz="1350" b="0" strike="noStrike" spc="-1">
                <a:latin typeface="Arial"/>
              </a:endParaRPr>
            </a:p>
          </p:txBody>
        </p:sp>
      </p:grpSp>
      <p:grpSp>
        <p:nvGrpSpPr>
          <p:cNvPr id="187" name="Group 5"/>
          <p:cNvGrpSpPr/>
          <p:nvPr/>
        </p:nvGrpSpPr>
        <p:grpSpPr>
          <a:xfrm>
            <a:off x="4937040" y="1671480"/>
            <a:ext cx="2316960" cy="1271880"/>
            <a:chOff x="4937040" y="1671480"/>
            <a:chExt cx="2316960" cy="1271880"/>
          </a:xfrm>
        </p:grpSpPr>
        <p:pic>
          <p:nvPicPr>
            <p:cNvPr id="188" name="Imagen 1"/>
            <p:cNvPicPr/>
            <p:nvPr/>
          </p:nvPicPr>
          <p:blipFill>
            <a:blip r:embed="rId4"/>
            <a:stretch/>
          </p:blipFill>
          <p:spPr>
            <a:xfrm>
              <a:off x="5769360" y="1671480"/>
              <a:ext cx="652680" cy="652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9" name="CustomShape 6"/>
            <p:cNvSpPr/>
            <p:nvPr/>
          </p:nvSpPr>
          <p:spPr>
            <a:xfrm>
              <a:off x="4937040" y="2442600"/>
              <a:ext cx="2316960" cy="500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ca-ES" sz="1350" b="1" u="sng" strike="noStrike" spc="-1">
                  <a:solidFill>
                    <a:srgbClr val="0563C1"/>
                  </a:solidFill>
                  <a:uFillTx/>
                  <a:latin typeface="Calibri Light"/>
                  <a:ea typeface="DejaVu Sans"/>
                  <a:hlinkClick r:id="rId5"/>
                </a:rPr>
                <a:t>Facebook.com/FundacionEsplai</a:t>
              </a:r>
              <a:endParaRPr lang="es-ES" sz="1350" b="0" strike="noStrike" spc="-1">
                <a:latin typeface="Arial"/>
              </a:endParaRPr>
            </a:p>
          </p:txBody>
        </p:sp>
      </p:grpSp>
      <p:grpSp>
        <p:nvGrpSpPr>
          <p:cNvPr id="190" name="Group 7"/>
          <p:cNvGrpSpPr/>
          <p:nvPr/>
        </p:nvGrpSpPr>
        <p:grpSpPr>
          <a:xfrm>
            <a:off x="8189640" y="1671480"/>
            <a:ext cx="1409760" cy="1271880"/>
            <a:chOff x="8189640" y="1671480"/>
            <a:chExt cx="1409760" cy="1271880"/>
          </a:xfrm>
        </p:grpSpPr>
        <p:pic>
          <p:nvPicPr>
            <p:cNvPr id="191" name="Imagen 4"/>
            <p:cNvPicPr/>
            <p:nvPr/>
          </p:nvPicPr>
          <p:blipFill>
            <a:blip r:embed="rId6"/>
            <a:stretch/>
          </p:blipFill>
          <p:spPr>
            <a:xfrm>
              <a:off x="8568000" y="1671480"/>
              <a:ext cx="652680" cy="652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2" name="CustomShape 8"/>
            <p:cNvSpPr/>
            <p:nvPr/>
          </p:nvSpPr>
          <p:spPr>
            <a:xfrm>
              <a:off x="8189640" y="2442600"/>
              <a:ext cx="1409760" cy="500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ca-ES" sz="1350" b="1" u="sng" strike="noStrike" spc="-1">
                  <a:solidFill>
                    <a:srgbClr val="0563C1"/>
                  </a:solidFill>
                  <a:uFillTx/>
                  <a:latin typeface="Calibri Light"/>
                  <a:ea typeface="DejaVu Sans"/>
                  <a:hlinkClick r:id="rId7"/>
                </a:rPr>
                <a:t>@fundacionEsplai</a:t>
              </a:r>
              <a:endParaRPr lang="es-ES" sz="1350" b="0" strike="noStrike" spc="-1">
                <a:latin typeface="Arial"/>
              </a:endParaRPr>
            </a:p>
          </p:txBody>
        </p:sp>
      </p:grpSp>
      <p:grpSp>
        <p:nvGrpSpPr>
          <p:cNvPr id="193" name="Group 9"/>
          <p:cNvGrpSpPr/>
          <p:nvPr/>
        </p:nvGrpSpPr>
        <p:grpSpPr>
          <a:xfrm>
            <a:off x="3704400" y="3364560"/>
            <a:ext cx="1083600" cy="1044720"/>
            <a:chOff x="3704400" y="3364560"/>
            <a:chExt cx="1083600" cy="1044720"/>
          </a:xfrm>
        </p:grpSpPr>
        <p:pic>
          <p:nvPicPr>
            <p:cNvPr id="194" name="Imagen 7"/>
            <p:cNvPicPr/>
            <p:nvPr/>
          </p:nvPicPr>
          <p:blipFill>
            <a:blip r:embed="rId8"/>
            <a:stretch/>
          </p:blipFill>
          <p:spPr>
            <a:xfrm>
              <a:off x="3893040" y="3364560"/>
              <a:ext cx="626040" cy="570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5" name="CustomShape 10"/>
            <p:cNvSpPr/>
            <p:nvPr/>
          </p:nvSpPr>
          <p:spPr>
            <a:xfrm>
              <a:off x="3704400" y="4109760"/>
              <a:ext cx="1083600" cy="299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96" name="Group 11"/>
          <p:cNvGrpSpPr/>
          <p:nvPr/>
        </p:nvGrpSpPr>
        <p:grpSpPr>
          <a:xfrm>
            <a:off x="6587280" y="3182760"/>
            <a:ext cx="2354040" cy="1401480"/>
            <a:chOff x="6587280" y="3182760"/>
            <a:chExt cx="2354040" cy="1401480"/>
          </a:xfrm>
        </p:grpSpPr>
        <p:pic>
          <p:nvPicPr>
            <p:cNvPr id="197" name="Imagen 8"/>
            <p:cNvPicPr/>
            <p:nvPr/>
          </p:nvPicPr>
          <p:blipFill>
            <a:blip r:embed="rId9"/>
            <a:stretch/>
          </p:blipFill>
          <p:spPr>
            <a:xfrm>
              <a:off x="7410600" y="3182760"/>
              <a:ext cx="707040" cy="707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8" name="CustomShape 12"/>
            <p:cNvSpPr/>
            <p:nvPr/>
          </p:nvSpPr>
          <p:spPr>
            <a:xfrm>
              <a:off x="6587280" y="4083480"/>
              <a:ext cx="2354040" cy="500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ca-ES" sz="1350" b="1" strike="noStrike" spc="-1">
                  <a:solidFill>
                    <a:srgbClr val="000000"/>
                  </a:solidFill>
                  <a:latin typeface="Calibri Light"/>
                  <a:ea typeface="DejaVu Sans"/>
                </a:rPr>
                <a:t>fundacion@fundacionesplai.org</a:t>
              </a:r>
              <a:endParaRPr lang="es-ES" sz="1350" b="0" strike="noStrike" spc="-1">
                <a:latin typeface="Arial"/>
              </a:endParaRPr>
            </a:p>
          </p:txBody>
        </p:sp>
      </p:grpSp>
      <p:pic>
        <p:nvPicPr>
          <p:cNvPr id="199" name="18 Imagen"/>
          <p:cNvPicPr/>
          <p:nvPr/>
        </p:nvPicPr>
        <p:blipFill>
          <a:blip r:embed="rId10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20" name="19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78</a:t>
            </a:fld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err="1" smtClean="0">
                <a:solidFill>
                  <a:srgbClr val="5C2D91"/>
                </a:solidFill>
                <a:latin typeface="Calibri Light"/>
              </a:rPr>
              <a:t>Tables</a:t>
            </a:r>
            <a:endParaRPr lang="es-ES" sz="4400" b="1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</a:t>
            </a:fld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79" y="1484784"/>
            <a:ext cx="10196855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3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err="1" smtClean="0">
                <a:solidFill>
                  <a:srgbClr val="5C2D91"/>
                </a:solidFill>
                <a:latin typeface="Calibri Light"/>
              </a:rPr>
              <a:t>Tables</a:t>
            </a:r>
            <a:endParaRPr lang="es-ES" sz="4400" b="1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</a:t>
            </a:fld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32" y="1273944"/>
            <a:ext cx="10758628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7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5287</TotalTime>
  <Words>848</Words>
  <Application>Microsoft Office PowerPoint</Application>
  <PresentationFormat>Personalizado</PresentationFormat>
  <Paragraphs>311</Paragraphs>
  <Slides>78</Slides>
  <Notes>73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78</vt:i4>
      </vt:variant>
    </vt:vector>
  </HeadingPairs>
  <TitlesOfParts>
    <vt:vector size="81" baseType="lpstr">
      <vt:lpstr>Office Theme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Elvira Aliaga González-Albo</dc:creator>
  <cp:lastModifiedBy>user</cp:lastModifiedBy>
  <cp:revision>375</cp:revision>
  <cp:lastPrinted>2019-11-18T12:00:45Z</cp:lastPrinted>
  <dcterms:created xsi:type="dcterms:W3CDTF">2017-01-16T11:37:16Z</dcterms:created>
  <dcterms:modified xsi:type="dcterms:W3CDTF">2022-04-25T04:39:45Z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ntentTypeId">
    <vt:lpwstr>0x01010038D332626AF219448F3B8FA0576EA9D9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14</vt:i4>
  </property>
  <property fmtid="{D5CDD505-2E9C-101B-9397-08002B2CF9AE}" pid="9" name="PresentationFormat">
    <vt:lpwstr>Personalizado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18</vt:i4>
  </property>
</Properties>
</file>